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8" r:id="rId3"/>
    <p:sldId id="276" r:id="rId5"/>
    <p:sldId id="280" r:id="rId6"/>
    <p:sldId id="286" r:id="rId7"/>
    <p:sldId id="288" r:id="rId8"/>
    <p:sldId id="287" r:id="rId9"/>
    <p:sldId id="314" r:id="rId10"/>
    <p:sldId id="277" r:id="rId11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005CA1"/>
    <a:srgbClr val="B2B2B2"/>
    <a:srgbClr val="004A82"/>
    <a:srgbClr val="00355C"/>
    <a:srgbClr val="00487E"/>
    <a:srgbClr val="398B83"/>
    <a:srgbClr val="4AB4AA"/>
    <a:srgbClr val="80CBC4"/>
    <a:srgbClr val="002B4C"/>
    <a:srgbClr val="447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9274" autoAdjust="0"/>
  </p:normalViewPr>
  <p:slideViewPr>
    <p:cSldViewPr snapToGrid="0" showGuides="1">
      <p:cViewPr varScale="1">
        <p:scale>
          <a:sx n="107" d="100"/>
          <a:sy n="107" d="100"/>
        </p:scale>
        <p:origin x="-600" y="-96"/>
      </p:cViewPr>
      <p:guideLst>
        <p:guide orient="horz" pos="2161"/>
        <p:guide pos="3846"/>
      </p:guideLst>
    </p:cSldViewPr>
  </p:slideViewPr>
  <p:notesTextViewPr>
    <p:cViewPr>
      <p:scale>
        <a:sx n="1" d="1"/>
        <a:sy n="1" d="1"/>
      </p:scale>
      <p:origin x="0" y="282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17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552A8-ECE7-49AA-8726-BE90DBC1194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endParaRPr lang="zh-CN" altLang="en-US" dirty="0" smtClean="0"/>
          </a:p>
          <a:p>
            <a:r>
              <a:rPr lang="en-US" altLang="zh-CN" dirty="0" smtClean="0"/>
              <a:t>https://liangliangtuwen.tmall.com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endParaRPr lang="zh-CN" altLang="en-US" dirty="0" smtClean="0"/>
          </a:p>
          <a:p>
            <a:r>
              <a:rPr lang="en-US" altLang="zh-CN" smtClean="0"/>
              <a:t>https://liangliangtuwen.tmall.com</a:t>
            </a:r>
            <a:endParaRPr lang="en-US" altLang="zh-CN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7F9E5-2C3F-427E-9E18-8DB1205C1B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35508-54A0-4FB0-A4C5-6467DE85E92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tags" Target="../tags/tag1.xml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.xml"/><Relationship Id="rId3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7.png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image" Target="../media/image6.png"/><Relationship Id="rId2" Type="http://schemas.openxmlformats.org/officeDocument/2006/relationships/tags" Target="../tags/tag5.xml"/><Relationship Id="rId10" Type="http://schemas.openxmlformats.org/officeDocument/2006/relationships/notesSlide" Target="../notesSlides/notesSlide5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tags" Target="../tags/tag12.xml"/><Relationship Id="rId4" Type="http://schemas.openxmlformats.org/officeDocument/2006/relationships/image" Target="../media/image9.png"/><Relationship Id="rId3" Type="http://schemas.openxmlformats.org/officeDocument/2006/relationships/tags" Target="../tags/tag11.xml"/><Relationship Id="rId2" Type="http://schemas.openxmlformats.org/officeDocument/2006/relationships/image" Target="../media/image8.png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image" Target="../media/image11.png"/><Relationship Id="rId1" Type="http://schemas.openxmlformats.org/officeDocument/2006/relationships/tags" Target="../tags/tag1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tags" Target="../tags/tag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05866" y="0"/>
            <a:ext cx="2780268" cy="3063728"/>
            <a:chOff x="4705866" y="0"/>
            <a:chExt cx="2780268" cy="3063728"/>
          </a:xfrm>
        </p:grpSpPr>
        <p:sp>
          <p:nvSpPr>
            <p:cNvPr id="28" name="任意多边形 27"/>
            <p:cNvSpPr/>
            <p:nvPr/>
          </p:nvSpPr>
          <p:spPr>
            <a:xfrm>
              <a:off x="4705866" y="0"/>
              <a:ext cx="2780268" cy="3063728"/>
            </a:xfrm>
            <a:custGeom>
              <a:avLst/>
              <a:gdLst>
                <a:gd name="connsiteX0" fmla="*/ 0 w 2780268"/>
                <a:gd name="connsiteY0" fmla="*/ 0 h 3063728"/>
                <a:gd name="connsiteX1" fmla="*/ 2780268 w 2780268"/>
                <a:gd name="connsiteY1" fmla="*/ 0 h 3063728"/>
                <a:gd name="connsiteX2" fmla="*/ 2780268 w 2780268"/>
                <a:gd name="connsiteY2" fmla="*/ 1673594 h 3063728"/>
                <a:gd name="connsiteX3" fmla="*/ 1390134 w 2780268"/>
                <a:gd name="connsiteY3" fmla="*/ 3063728 h 3063728"/>
                <a:gd name="connsiteX4" fmla="*/ 0 w 2780268"/>
                <a:gd name="connsiteY4" fmla="*/ 1673594 h 30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268" h="3063728">
                  <a:moveTo>
                    <a:pt x="0" y="0"/>
                  </a:moveTo>
                  <a:lnTo>
                    <a:pt x="2780268" y="0"/>
                  </a:lnTo>
                  <a:lnTo>
                    <a:pt x="2780268" y="1673594"/>
                  </a:lnTo>
                  <a:cubicBezTo>
                    <a:pt x="2780268" y="2441344"/>
                    <a:pt x="2157884" y="3063728"/>
                    <a:pt x="1390134" y="3063728"/>
                  </a:cubicBezTo>
                  <a:cubicBezTo>
                    <a:pt x="622384" y="3063728"/>
                    <a:pt x="0" y="2441344"/>
                    <a:pt x="0" y="1673594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875891" y="408799"/>
              <a:ext cx="2439190" cy="2439192"/>
              <a:chOff x="5007734" y="902247"/>
              <a:chExt cx="2543685" cy="2543686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5007734" y="902247"/>
                <a:ext cx="2543685" cy="25436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8E8E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1397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rot="10800000">
                <a:off x="5160137" y="1054647"/>
                <a:ext cx="2213120" cy="22131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8E8E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innerShdw blurRad="88900">
                  <a:prstClr val="black">
                    <a:alpha val="1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4" name="矩形 13"/>
          <p:cNvSpPr/>
          <p:nvPr/>
        </p:nvSpPr>
        <p:spPr>
          <a:xfrm>
            <a:off x="0" y="5223311"/>
            <a:ext cx="12192000" cy="1634689"/>
          </a:xfrm>
          <a:prstGeom prst="rect">
            <a:avLst/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0" y="5053673"/>
            <a:ext cx="12192000" cy="77108"/>
          </a:xfrm>
          <a:prstGeom prst="rect">
            <a:avLst/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005205" y="3431540"/>
            <a:ext cx="104902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科技伦理与规范：科研不端</a:t>
            </a:r>
            <a:r>
              <a:rPr lang="zh-CN" altLang="en-US" sz="5400" b="1" dirty="0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zh-CN" altLang="en-US" sz="5400" b="1" dirty="0">
              <a:solidFill>
                <a:srgbClr val="005C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654175" y="5804535"/>
            <a:ext cx="2804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182610" y="5804535"/>
            <a:ext cx="2328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杨和鹭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班得瑞 - Endless Horizon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-933450" y="8217"/>
            <a:ext cx="609600" cy="609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022215" y="508000"/>
            <a:ext cx="2169795" cy="22161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8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numSld="999" showWhenStopped="0">
                <p:cTn id="3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4" grpId="0" animBg="1"/>
      <p:bldP spid="15" grpId="0" animBg="1"/>
      <p:bldP spid="16" grpId="0"/>
      <p:bldP spid="19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4277437" y="1619962"/>
            <a:ext cx="7914563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5389226" y="1257300"/>
            <a:ext cx="976380" cy="767990"/>
            <a:chOff x="5389226" y="1257300"/>
            <a:chExt cx="976380" cy="767990"/>
          </a:xfrm>
        </p:grpSpPr>
        <p:sp>
          <p:nvSpPr>
            <p:cNvPr id="11" name="矩形 10"/>
            <p:cNvSpPr/>
            <p:nvPr/>
          </p:nvSpPr>
          <p:spPr>
            <a:xfrm>
              <a:off x="5493421" y="1257300"/>
              <a:ext cx="767990" cy="767990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389226" y="1351966"/>
              <a:ext cx="976380" cy="654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767862" y="1257300"/>
            <a:ext cx="976380" cy="767990"/>
            <a:chOff x="7767862" y="1257300"/>
            <a:chExt cx="976380" cy="767990"/>
          </a:xfrm>
        </p:grpSpPr>
        <p:sp>
          <p:nvSpPr>
            <p:cNvPr id="12" name="矩形 11"/>
            <p:cNvSpPr/>
            <p:nvPr/>
          </p:nvSpPr>
          <p:spPr>
            <a:xfrm>
              <a:off x="7850724" y="1257300"/>
              <a:ext cx="767990" cy="767990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767862" y="1351966"/>
              <a:ext cx="976380" cy="654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178497" y="1257300"/>
            <a:ext cx="976380" cy="767990"/>
            <a:chOff x="10178497" y="1257300"/>
            <a:chExt cx="976380" cy="767990"/>
          </a:xfrm>
        </p:grpSpPr>
        <p:sp>
          <p:nvSpPr>
            <p:cNvPr id="13" name="矩形 12"/>
            <p:cNvSpPr/>
            <p:nvPr/>
          </p:nvSpPr>
          <p:spPr>
            <a:xfrm>
              <a:off x="10282692" y="1257300"/>
              <a:ext cx="767990" cy="767990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178497" y="1351966"/>
              <a:ext cx="976380" cy="654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4510610" y="2275995"/>
            <a:ext cx="2670810" cy="52070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学术不端的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467477" y="2273152"/>
            <a:ext cx="1620948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理论框架</a:t>
            </a:r>
            <a:endParaRPr lang="zh-CN" altLang="en-US" sz="2800" dirty="0"/>
          </a:p>
        </p:txBody>
      </p:sp>
      <p:sp>
        <p:nvSpPr>
          <p:cNvPr id="26" name="矩形 25"/>
          <p:cNvSpPr/>
          <p:nvPr/>
        </p:nvSpPr>
        <p:spPr>
          <a:xfrm>
            <a:off x="7436571" y="2836007"/>
            <a:ext cx="1718732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FRAMWORK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874555" y="2264657"/>
            <a:ext cx="1620948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研究方法</a:t>
            </a:r>
            <a:endParaRPr lang="zh-CN" altLang="en-US" sz="2800" dirty="0"/>
          </a:p>
        </p:txBody>
      </p:sp>
      <p:sp>
        <p:nvSpPr>
          <p:cNvPr id="28" name="矩形 27"/>
          <p:cNvSpPr/>
          <p:nvPr/>
        </p:nvSpPr>
        <p:spPr>
          <a:xfrm>
            <a:off x="9860091" y="2849550"/>
            <a:ext cx="1588889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METHODS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38117" y="4610812"/>
            <a:ext cx="7914563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2811806" y="4248150"/>
            <a:ext cx="976380" cy="767990"/>
            <a:chOff x="2811806" y="4248150"/>
            <a:chExt cx="976380" cy="767990"/>
          </a:xfrm>
        </p:grpSpPr>
        <p:sp>
          <p:nvSpPr>
            <p:cNvPr id="31" name="矩形 30"/>
            <p:cNvSpPr/>
            <p:nvPr/>
          </p:nvSpPr>
          <p:spPr>
            <a:xfrm>
              <a:off x="2916001" y="4248150"/>
              <a:ext cx="767990" cy="767990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811806" y="4342816"/>
              <a:ext cx="976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190442" y="4248150"/>
            <a:ext cx="976380" cy="767990"/>
            <a:chOff x="5190442" y="4248150"/>
            <a:chExt cx="976380" cy="767990"/>
          </a:xfrm>
        </p:grpSpPr>
        <p:sp>
          <p:nvSpPr>
            <p:cNvPr id="32" name="矩形 31"/>
            <p:cNvSpPr/>
            <p:nvPr/>
          </p:nvSpPr>
          <p:spPr>
            <a:xfrm>
              <a:off x="5273304" y="4248150"/>
              <a:ext cx="767990" cy="767990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190442" y="4342816"/>
              <a:ext cx="976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601077" y="4248150"/>
            <a:ext cx="976380" cy="767990"/>
            <a:chOff x="7601077" y="4248150"/>
            <a:chExt cx="976380" cy="767990"/>
          </a:xfrm>
        </p:grpSpPr>
        <p:sp>
          <p:nvSpPr>
            <p:cNvPr id="33" name="矩形 32"/>
            <p:cNvSpPr/>
            <p:nvPr/>
          </p:nvSpPr>
          <p:spPr>
            <a:xfrm>
              <a:off x="7705272" y="4248150"/>
              <a:ext cx="767990" cy="767990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601077" y="4342816"/>
              <a:ext cx="976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 rot="5400000">
            <a:off x="-2611658" y="2611657"/>
            <a:ext cx="6858001" cy="1634689"/>
          </a:xfrm>
          <a:prstGeom prst="rect">
            <a:avLst/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-1663229" y="3390448"/>
            <a:ext cx="6858001" cy="77108"/>
          </a:xfrm>
          <a:prstGeom prst="rect">
            <a:avLst/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278793" y="5233301"/>
            <a:ext cx="1620948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文献综述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7539664" y="5845586"/>
            <a:ext cx="1162490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BIBLIOGRAPHY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297416" y="5226939"/>
            <a:ext cx="1980021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分析与讨论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2239821" y="5838704"/>
            <a:ext cx="2116925" cy="26160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 AND DISCUSSION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667288" y="5240174"/>
            <a:ext cx="1980021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结论与建议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4510688" y="5842552"/>
            <a:ext cx="2335888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 AND SUGGESTION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7377" y="247904"/>
            <a:ext cx="1015663" cy="17589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500"/>
                            </p:stCondLst>
                            <p:childTnLst>
                              <p:par>
                                <p:cTn id="1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7" grpId="0"/>
      <p:bldP spid="28" grpId="0"/>
      <p:bldP spid="5" grpId="1" animBg="1"/>
      <p:bldP spid="6" grpId="0" animBg="1"/>
      <p:bldP spid="39" grpId="0"/>
      <p:bldP spid="42" grpId="0"/>
      <p:bldP spid="43" grpId="0"/>
      <p:bldP spid="44" grpId="0"/>
      <p:bldP spid="45" grpId="0"/>
      <p:bldP spid="4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10" name="矩形 9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2950335" y="2958838"/>
            <a:ext cx="4448810" cy="82867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学术不端的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43102" y="144940"/>
            <a:ext cx="994410" cy="58229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554603" y="239783"/>
              <a:ext cx="308610" cy="274320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248" y="51890"/>
            <a:ext cx="7246327" cy="733703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55944" y="4349002"/>
            <a:ext cx="5954187" cy="262890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半年以前，由一位斯坦福大二学生掀起、斯坦福校方成立专门工作组的学术不端调查，如今终于有了最终结果：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马克·泰西耶·拉维涅（Marc Tessier Lavigne）合著多篇论文存在学术不端行为，但无证据显示他本人参与造假篡改数据行为，主要是“手下人操作不当”。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43890" y="972185"/>
            <a:ext cx="4627245" cy="420370"/>
            <a:chOff x="643401" y="739501"/>
            <a:chExt cx="4844727" cy="420398"/>
          </a:xfrm>
        </p:grpSpPr>
        <p:sp>
          <p:nvSpPr>
            <p:cNvPr id="3" name="矩形 2"/>
            <p:cNvSpPr/>
            <p:nvPr/>
          </p:nvSpPr>
          <p:spPr>
            <a:xfrm>
              <a:off x="643401" y="739501"/>
              <a:ext cx="4844727" cy="420398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00283" y="739501"/>
              <a:ext cx="4525010" cy="367054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因陷学术不端争议，斯坦福校长引咎辞职！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3890" y="1584325"/>
            <a:ext cx="6958330" cy="3143250"/>
          </a:xfrm>
          <a:prstGeom prst="rect">
            <a:avLst/>
          </a:prstGeom>
        </p:spPr>
      </p:pic>
      <p:sp>
        <p:nvSpPr>
          <p:cNvPr id="30" name="燕尾形 29"/>
          <p:cNvSpPr/>
          <p:nvPr>
            <p:custDataLst>
              <p:tags r:id="rId4"/>
            </p:custDataLst>
          </p:nvPr>
        </p:nvSpPr>
        <p:spPr>
          <a:xfrm>
            <a:off x="173262" y="983855"/>
            <a:ext cx="348343" cy="348343"/>
          </a:xfrm>
          <a:prstGeom prst="chevr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30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1807210" cy="58229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人物背景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313304" y="239783"/>
              <a:ext cx="791210" cy="274320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人物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929432" y="761544"/>
            <a:ext cx="1096010" cy="36703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b="1" dirty="0" smtClean="0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人物介绍</a:t>
            </a:r>
            <a:endParaRPr lang="zh-CN" altLang="en-US" b="1" dirty="0" smtClean="0">
              <a:solidFill>
                <a:srgbClr val="005C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929431" y="1235012"/>
            <a:ext cx="7906871" cy="138239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拉维涅于2016年从纽约洛克菲勒大学加入斯坦福大学担任校长，作为一名神经科学家，他一直是脑、脊髓研究领域的领导者。其研究主要集中在阿尔茨海默病、帕金森等退化性脑部疾病的病因和治疗，以及脊髓损伤的治疗，发表过多篇阿尔兹海默症领域重要研究在Nature、Science等顶刊上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051016" y="2872011"/>
            <a:ext cx="10058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515870" y="3946525"/>
            <a:ext cx="3953510" cy="170561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斯坦福大二学生西奥·贝克爆料，拉维涅校长的一项研究正在被欧洲分子生物学组织（EMBO）调查，同时被著名学术打假人伊丽莎白·比克盯上，另有3篇在Nature、Science上发表的论文也被认为存在“重大问题”。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598358" y="4135285"/>
            <a:ext cx="9438640" cy="1059180"/>
            <a:chOff x="3690048" y="5040160"/>
            <a:chExt cx="9438640" cy="1059180"/>
          </a:xfrm>
        </p:grpSpPr>
        <p:sp>
          <p:nvSpPr>
            <p:cNvPr id="33" name="矩形 32"/>
            <p:cNvSpPr/>
            <p:nvPr/>
          </p:nvSpPr>
          <p:spPr>
            <a:xfrm>
              <a:off x="9987978" y="5040160"/>
              <a:ext cx="3140710" cy="105918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伊丽莎白·比克类似于学术打假圈的福尔摩斯，非常擅长检测论文中有过特殊处理的图像。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3690048" y="5269835"/>
              <a:ext cx="5126399" cy="720000"/>
              <a:chOff x="3690048" y="5269835"/>
              <a:chExt cx="5126399" cy="720000"/>
            </a:xfrm>
          </p:grpSpPr>
          <p:sp>
            <p:nvSpPr>
              <p:cNvPr id="29" name="矩形 28"/>
              <p:cNvSpPr>
                <a:spLocks noChangeAspect="1"/>
              </p:cNvSpPr>
              <p:nvPr/>
            </p:nvSpPr>
            <p:spPr>
              <a:xfrm>
                <a:off x="3690048" y="5269835"/>
                <a:ext cx="720000" cy="720000"/>
              </a:xfrm>
              <a:prstGeom prst="rect">
                <a:avLst/>
              </a:prstGeom>
              <a:solidFill>
                <a:srgbClr val="005C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AutoShape 18"/>
              <p:cNvSpPr>
                <a:spLocks noChangeAspect="1" noChangeArrowheads="1" noTextEdit="1"/>
              </p:cNvSpPr>
              <p:nvPr/>
            </p:nvSpPr>
            <p:spPr bwMode="auto">
              <a:xfrm>
                <a:off x="8406059" y="5362723"/>
                <a:ext cx="410388" cy="410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0" name="Freeform 6"/>
          <p:cNvSpPr/>
          <p:nvPr>
            <p:custDataLst>
              <p:tags r:id="rId1"/>
            </p:custDataLst>
          </p:nvPr>
        </p:nvSpPr>
        <p:spPr bwMode="auto">
          <a:xfrm>
            <a:off x="1774825" y="4514215"/>
            <a:ext cx="366395" cy="422275"/>
          </a:xfrm>
          <a:custGeom>
            <a:avLst/>
            <a:gdLst>
              <a:gd name="T0" fmla="*/ 102 w 150"/>
              <a:gd name="T1" fmla="*/ 17 h 147"/>
              <a:gd name="T2" fmla="*/ 103 w 150"/>
              <a:gd name="T3" fmla="*/ 32 h 147"/>
              <a:gd name="T4" fmla="*/ 102 w 150"/>
              <a:gd name="T5" fmla="*/ 46 h 147"/>
              <a:gd name="T6" fmla="*/ 104 w 150"/>
              <a:gd name="T7" fmla="*/ 50 h 147"/>
              <a:gd name="T8" fmla="*/ 104 w 150"/>
              <a:gd name="T9" fmla="*/ 62 h 147"/>
              <a:gd name="T10" fmla="*/ 102 w 150"/>
              <a:gd name="T11" fmla="*/ 68 h 147"/>
              <a:gd name="T12" fmla="*/ 97 w 150"/>
              <a:gd name="T13" fmla="*/ 72 h 147"/>
              <a:gd name="T14" fmla="*/ 96 w 150"/>
              <a:gd name="T15" fmla="*/ 82 h 147"/>
              <a:gd name="T16" fmla="*/ 92 w 150"/>
              <a:gd name="T17" fmla="*/ 90 h 147"/>
              <a:gd name="T18" fmla="*/ 96 w 150"/>
              <a:gd name="T19" fmla="*/ 90 h 147"/>
              <a:gd name="T20" fmla="*/ 102 w 150"/>
              <a:gd name="T21" fmla="*/ 101 h 147"/>
              <a:gd name="T22" fmla="*/ 109 w 150"/>
              <a:gd name="T23" fmla="*/ 103 h 147"/>
              <a:gd name="T24" fmla="*/ 132 w 150"/>
              <a:gd name="T25" fmla="*/ 113 h 147"/>
              <a:gd name="T26" fmla="*/ 150 w 150"/>
              <a:gd name="T27" fmla="*/ 124 h 147"/>
              <a:gd name="T28" fmla="*/ 150 w 150"/>
              <a:gd name="T29" fmla="*/ 147 h 147"/>
              <a:gd name="T30" fmla="*/ 0 w 150"/>
              <a:gd name="T31" fmla="*/ 147 h 147"/>
              <a:gd name="T32" fmla="*/ 0 w 150"/>
              <a:gd name="T33" fmla="*/ 124 h 147"/>
              <a:gd name="T34" fmla="*/ 18 w 150"/>
              <a:gd name="T35" fmla="*/ 113 h 147"/>
              <a:gd name="T36" fmla="*/ 41 w 150"/>
              <a:gd name="T37" fmla="*/ 103 h 147"/>
              <a:gd name="T38" fmla="*/ 48 w 150"/>
              <a:gd name="T39" fmla="*/ 101 h 147"/>
              <a:gd name="T40" fmla="*/ 54 w 150"/>
              <a:gd name="T41" fmla="*/ 90 h 147"/>
              <a:gd name="T42" fmla="*/ 57 w 150"/>
              <a:gd name="T43" fmla="*/ 90 h 147"/>
              <a:gd name="T44" fmla="*/ 53 w 150"/>
              <a:gd name="T45" fmla="*/ 83 h 147"/>
              <a:gd name="T46" fmla="*/ 52 w 150"/>
              <a:gd name="T47" fmla="*/ 70 h 147"/>
              <a:gd name="T48" fmla="*/ 49 w 150"/>
              <a:gd name="T49" fmla="*/ 70 h 147"/>
              <a:gd name="T50" fmla="*/ 44 w 150"/>
              <a:gd name="T51" fmla="*/ 53 h 147"/>
              <a:gd name="T52" fmla="*/ 46 w 150"/>
              <a:gd name="T53" fmla="*/ 46 h 147"/>
              <a:gd name="T54" fmla="*/ 58 w 150"/>
              <a:gd name="T55" fmla="*/ 7 h 147"/>
              <a:gd name="T56" fmla="*/ 90 w 150"/>
              <a:gd name="T57" fmla="*/ 7 h 147"/>
              <a:gd name="T58" fmla="*/ 93 w 150"/>
              <a:gd name="T59" fmla="*/ 10 h 147"/>
              <a:gd name="T60" fmla="*/ 98 w 150"/>
              <a:gd name="T61" fmla="*/ 10 h 147"/>
              <a:gd name="T62" fmla="*/ 102 w 150"/>
              <a:gd name="T63" fmla="*/ 1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0" h="147">
                <a:moveTo>
                  <a:pt x="102" y="17"/>
                </a:moveTo>
                <a:cubicBezTo>
                  <a:pt x="103" y="22"/>
                  <a:pt x="103" y="26"/>
                  <a:pt x="103" y="32"/>
                </a:cubicBezTo>
                <a:cubicBezTo>
                  <a:pt x="103" y="34"/>
                  <a:pt x="102" y="43"/>
                  <a:pt x="102" y="46"/>
                </a:cubicBezTo>
                <a:cubicBezTo>
                  <a:pt x="102" y="48"/>
                  <a:pt x="103" y="48"/>
                  <a:pt x="104" y="50"/>
                </a:cubicBezTo>
                <a:cubicBezTo>
                  <a:pt x="105" y="54"/>
                  <a:pt x="105" y="59"/>
                  <a:pt x="104" y="62"/>
                </a:cubicBezTo>
                <a:cubicBezTo>
                  <a:pt x="104" y="64"/>
                  <a:pt x="103" y="66"/>
                  <a:pt x="102" y="68"/>
                </a:cubicBezTo>
                <a:cubicBezTo>
                  <a:pt x="101" y="70"/>
                  <a:pt x="98" y="70"/>
                  <a:pt x="97" y="72"/>
                </a:cubicBezTo>
                <a:cubicBezTo>
                  <a:pt x="96" y="75"/>
                  <a:pt x="97" y="78"/>
                  <a:pt x="96" y="82"/>
                </a:cubicBezTo>
                <a:cubicBezTo>
                  <a:pt x="95" y="85"/>
                  <a:pt x="92" y="85"/>
                  <a:pt x="92" y="90"/>
                </a:cubicBezTo>
                <a:cubicBezTo>
                  <a:pt x="93" y="90"/>
                  <a:pt x="94" y="90"/>
                  <a:pt x="96" y="90"/>
                </a:cubicBezTo>
                <a:cubicBezTo>
                  <a:pt x="97" y="93"/>
                  <a:pt x="100" y="99"/>
                  <a:pt x="102" y="101"/>
                </a:cubicBezTo>
                <a:cubicBezTo>
                  <a:pt x="104" y="102"/>
                  <a:pt x="107" y="102"/>
                  <a:pt x="109" y="103"/>
                </a:cubicBezTo>
                <a:cubicBezTo>
                  <a:pt x="116" y="106"/>
                  <a:pt x="125" y="110"/>
                  <a:pt x="132" y="113"/>
                </a:cubicBezTo>
                <a:cubicBezTo>
                  <a:pt x="139" y="116"/>
                  <a:pt x="148" y="117"/>
                  <a:pt x="150" y="124"/>
                </a:cubicBezTo>
                <a:cubicBezTo>
                  <a:pt x="150" y="129"/>
                  <a:pt x="150" y="141"/>
                  <a:pt x="15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1"/>
                  <a:pt x="0" y="129"/>
                  <a:pt x="0" y="124"/>
                </a:cubicBezTo>
                <a:cubicBezTo>
                  <a:pt x="3" y="117"/>
                  <a:pt x="11" y="116"/>
                  <a:pt x="18" y="113"/>
                </a:cubicBezTo>
                <a:cubicBezTo>
                  <a:pt x="25" y="110"/>
                  <a:pt x="34" y="106"/>
                  <a:pt x="41" y="103"/>
                </a:cubicBezTo>
                <a:cubicBezTo>
                  <a:pt x="44" y="102"/>
                  <a:pt x="46" y="102"/>
                  <a:pt x="48" y="101"/>
                </a:cubicBezTo>
                <a:cubicBezTo>
                  <a:pt x="50" y="99"/>
                  <a:pt x="53" y="93"/>
                  <a:pt x="54" y="90"/>
                </a:cubicBezTo>
                <a:cubicBezTo>
                  <a:pt x="57" y="90"/>
                  <a:pt x="57" y="90"/>
                  <a:pt x="57" y="90"/>
                </a:cubicBezTo>
                <a:cubicBezTo>
                  <a:pt x="57" y="86"/>
                  <a:pt x="54" y="85"/>
                  <a:pt x="53" y="83"/>
                </a:cubicBezTo>
                <a:cubicBezTo>
                  <a:pt x="53" y="79"/>
                  <a:pt x="53" y="74"/>
                  <a:pt x="52" y="70"/>
                </a:cubicBezTo>
                <a:cubicBezTo>
                  <a:pt x="52" y="71"/>
                  <a:pt x="49" y="70"/>
                  <a:pt x="49" y="70"/>
                </a:cubicBezTo>
                <a:cubicBezTo>
                  <a:pt x="45" y="67"/>
                  <a:pt x="45" y="57"/>
                  <a:pt x="44" y="53"/>
                </a:cubicBezTo>
                <a:cubicBezTo>
                  <a:pt x="44" y="51"/>
                  <a:pt x="47" y="49"/>
                  <a:pt x="46" y="46"/>
                </a:cubicBezTo>
                <a:cubicBezTo>
                  <a:pt x="42" y="25"/>
                  <a:pt x="48" y="11"/>
                  <a:pt x="58" y="7"/>
                </a:cubicBezTo>
                <a:cubicBezTo>
                  <a:pt x="65" y="5"/>
                  <a:pt x="78" y="0"/>
                  <a:pt x="90" y="7"/>
                </a:cubicBezTo>
                <a:cubicBezTo>
                  <a:pt x="93" y="10"/>
                  <a:pt x="93" y="10"/>
                  <a:pt x="93" y="10"/>
                </a:cubicBezTo>
                <a:cubicBezTo>
                  <a:pt x="98" y="10"/>
                  <a:pt x="98" y="10"/>
                  <a:pt x="98" y="10"/>
                </a:cubicBezTo>
                <a:cubicBezTo>
                  <a:pt x="100" y="12"/>
                  <a:pt x="102" y="17"/>
                  <a:pt x="102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1" name="图片 5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98295" y="1234440"/>
            <a:ext cx="1054100" cy="1238250"/>
          </a:xfrm>
          <a:prstGeom prst="ellipse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2597097" y="3100391"/>
            <a:ext cx="10096500" cy="439541"/>
            <a:chOff x="2584397" y="217491"/>
            <a:chExt cx="10096500" cy="439541"/>
          </a:xfrm>
        </p:grpSpPr>
        <p:sp>
          <p:nvSpPr>
            <p:cNvPr id="53" name="圆角矩形 52"/>
            <p:cNvSpPr/>
            <p:nvPr>
              <p:custDataLst>
                <p:tags r:id="rId4"/>
              </p:custDataLst>
            </p:nvPr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圆角矩形 53"/>
            <p:cNvSpPr/>
            <p:nvPr>
              <p:custDataLst>
                <p:tags r:id="rId5"/>
              </p:custDataLst>
            </p:nvPr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>
              <p:custDataLst>
                <p:tags r:id="rId6"/>
              </p:custDataLst>
            </p:nvPr>
          </p:nvSpPr>
          <p:spPr>
            <a:xfrm>
              <a:off x="3389505" y="239783"/>
              <a:ext cx="638810" cy="274320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打假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6" name="图片 5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666865" y="4026535"/>
            <a:ext cx="1115695" cy="126746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1" name="圆角矩形 10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01167" y="144940"/>
            <a:ext cx="1807210" cy="58229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论文造假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609797" y="239783"/>
              <a:ext cx="2198222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507454" y="1207137"/>
            <a:ext cx="3940819" cy="374513"/>
            <a:chOff x="7797588" y="2218417"/>
            <a:chExt cx="3480011" cy="374513"/>
          </a:xfrm>
        </p:grpSpPr>
        <p:sp>
          <p:nvSpPr>
            <p:cNvPr id="18" name="矩形 17"/>
            <p:cNvSpPr/>
            <p:nvPr/>
          </p:nvSpPr>
          <p:spPr>
            <a:xfrm>
              <a:off x="7797588" y="2232930"/>
              <a:ext cx="3480011" cy="360000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797588" y="2218417"/>
              <a:ext cx="522057" cy="36703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eg1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7392255" y="1641765"/>
            <a:ext cx="4055874" cy="41275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507309" y="4052987"/>
            <a:ext cx="3940819" cy="367030"/>
            <a:chOff x="7797588" y="2232931"/>
            <a:chExt cx="3480011" cy="367030"/>
          </a:xfrm>
        </p:grpSpPr>
        <p:sp>
          <p:nvSpPr>
            <p:cNvPr id="23" name="矩形 22"/>
            <p:cNvSpPr/>
            <p:nvPr/>
          </p:nvSpPr>
          <p:spPr>
            <a:xfrm>
              <a:off x="7797588" y="2232931"/>
              <a:ext cx="3480011" cy="360000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797588" y="2232931"/>
              <a:ext cx="522057" cy="36703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eg2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7392891" y="4505283"/>
            <a:ext cx="4055875" cy="202882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左边这篇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发布于2001年在Science上，这篇论文对神经发育和轴突导向领域产生了巨大影响。0小时和1小时的图例完全一致，只是大小变了。 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上图争议点也很明显，论文里本应代表不同的实验结果的图片，似乎是同一图片的旋转并被重复使用。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4980" y="984250"/>
            <a:ext cx="6758305" cy="2371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64870" y="3683000"/>
            <a:ext cx="5979160" cy="2851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233285" y="1641475"/>
            <a:ext cx="4648200" cy="2119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1807210" cy="58229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事件结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果</a:t>
            </a:r>
            <a:endParaRPr lang="zh-CN" altLang="en-US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994766" y="239783"/>
              <a:ext cx="2640779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 AND SUGGESTION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025016" y="877997"/>
            <a:ext cx="4516120" cy="367030"/>
            <a:chOff x="1385581" y="1918762"/>
            <a:chExt cx="4516120" cy="367030"/>
          </a:xfrm>
        </p:grpSpPr>
        <p:sp>
          <p:nvSpPr>
            <p:cNvPr id="48" name="矩形 47"/>
            <p:cNvSpPr/>
            <p:nvPr/>
          </p:nvSpPr>
          <p:spPr>
            <a:xfrm>
              <a:off x="1385581" y="1918762"/>
              <a:ext cx="4516120" cy="357505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574176" y="1918762"/>
              <a:ext cx="1096010" cy="367030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事件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结局</a:t>
              </a:r>
              <a:endPara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7219950" y="1470660"/>
            <a:ext cx="43732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/>
              <a:t>拉维涅本人也发布了最新声明，并表示自己是对学生、手下研究人员太过信任的“受害者”，未来他会更加严格地监督实验工作，比如系统地将图像和原始数据进行比对。</a:t>
            </a:r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70305" y="868680"/>
            <a:ext cx="4900930" cy="280987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953135" y="3817620"/>
            <a:ext cx="5334635" cy="2265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这篇论文发布即造成轰动，甚至当年Nature还为此特别发表了一篇题为“阿尔茨海默病理论引起了轰动”的文章。</a:t>
            </a:r>
            <a:endParaRPr lang="zh-CN" altLang="en-US"/>
          </a:p>
          <a:p>
            <a:r>
              <a:rPr lang="zh-CN" altLang="en-US"/>
              <a:t>但随后，公司科学家突然发现该实验结果始终无法复制。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因此在2011年，Genentech研究审查委员会进行了内部审查，发现论文中有数据是伪造的，但鉴于事发多年且没有直接证据</a:t>
            </a:r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7131685" y="1440180"/>
            <a:ext cx="4461510" cy="150431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>
            <p:custDataLst>
              <p:tags r:id="rId3"/>
            </p:custDataLst>
          </p:nvPr>
        </p:nvSpPr>
        <p:spPr>
          <a:xfrm>
            <a:off x="858520" y="3817620"/>
            <a:ext cx="5634990" cy="258064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4" name="图片 4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13600" y="3051175"/>
            <a:ext cx="4321175" cy="3602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0800000">
            <a:off x="0" y="-7"/>
            <a:ext cx="12192000" cy="2426618"/>
          </a:xfrm>
          <a:prstGeom prst="rect">
            <a:avLst/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0800000">
            <a:off x="0" y="2493941"/>
            <a:ext cx="12192000" cy="70698"/>
          </a:xfrm>
          <a:prstGeom prst="rect">
            <a:avLst/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36239" y="3909427"/>
            <a:ext cx="51195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 smtClean="0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  <a:endParaRPr lang="zh-CN" altLang="en-US" sz="6600" b="1" dirty="0">
              <a:solidFill>
                <a:srgbClr val="005C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68595" y="5354955"/>
            <a:ext cx="2552065" cy="7092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r>
              <a:rPr lang="zh-CN" altLang="en-US" sz="2000" dirty="0" smtClean="0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杨和鹭</a:t>
            </a:r>
            <a:endParaRPr lang="zh-CN" altLang="en-US" sz="2000" dirty="0" smtClean="0">
              <a:solidFill>
                <a:srgbClr val="005C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3851" y="-24013"/>
            <a:ext cx="11544299" cy="3154706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>
            <a:defPPr>
              <a:defRPr lang="zh-CN"/>
            </a:defPPr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z="19900" b="1" dirty="0">
                <a:solidFill>
                  <a:schemeClr val="bg1">
                    <a:alpha val="10000"/>
                  </a:schemeClr>
                </a:solidFill>
              </a:rPr>
              <a:t>THANKS</a:t>
            </a:r>
            <a:endParaRPr lang="zh-CN" altLang="en-US" sz="19900" b="1" dirty="0">
              <a:solidFill>
                <a:schemeClr val="bg1">
                  <a:alpha val="10000"/>
                </a:scheme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76405" y="1196335"/>
            <a:ext cx="2439190" cy="2439192"/>
            <a:chOff x="5007734" y="902247"/>
            <a:chExt cx="2543685" cy="2543686"/>
          </a:xfrm>
        </p:grpSpPr>
        <p:sp>
          <p:nvSpPr>
            <p:cNvPr id="8" name="椭圆 7"/>
            <p:cNvSpPr/>
            <p:nvPr/>
          </p:nvSpPr>
          <p:spPr>
            <a:xfrm>
              <a:off x="5007734" y="902247"/>
              <a:ext cx="2543685" cy="254368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8E8E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397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0800000">
              <a:off x="5160137" y="1054647"/>
              <a:ext cx="2213120" cy="221312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8E8E8"/>
                </a:gs>
              </a:gsLst>
              <a:lin ang="5400000" scaled="1"/>
              <a:tileRect/>
            </a:gradFill>
            <a:ln>
              <a:noFill/>
            </a:ln>
            <a:effectLst>
              <a:innerShdw blurRad="88900">
                <a:prstClr val="black">
                  <a:alpha val="1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75225" y="1336675"/>
            <a:ext cx="2169795" cy="22161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/>
      <p:bldP spid="19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commondata" val="eyJoZGlkIjoiYzNlZjAzZjhlNTE3NmE2YmU5ZWY2OGFlOTU0ZTYyMTc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1038</Words>
  <Application>WPS 演示</Application>
  <PresentationFormat>自定义</PresentationFormat>
  <Paragraphs>109</Paragraphs>
  <Slides>8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Arial</vt:lpstr>
      <vt:lpstr>宋体</vt:lpstr>
      <vt:lpstr>Wingdings</vt:lpstr>
      <vt:lpstr>微软雅黑</vt:lpstr>
      <vt:lpstr>Wingdings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基础架构处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0022</dc:title>
  <dc:creator>ZK</dc:creator>
  <cp:lastModifiedBy>无心</cp:lastModifiedBy>
  <cp:revision>142</cp:revision>
  <dcterms:created xsi:type="dcterms:W3CDTF">2017-04-21T07:43:00Z</dcterms:created>
  <dcterms:modified xsi:type="dcterms:W3CDTF">2023-11-02T14:56:18Z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713605A426534C0391549B8179D01F75_12</vt:lpwstr>
  </property>
</Properties>
</file>